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2192000" cy="6858000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libri Light" panose="020F0302020204030204" pitchFamily="34" charset="0"/>
      <p:regular r:id="rId7"/>
      <p:italic r:id="rId8"/>
    </p:embeddedFont>
    <p:embeddedFont>
      <p:font typeface="DIN" panose="00000400000000000000" pitchFamily="2" charset="0"/>
      <p:regular r:id="rId9"/>
    </p:embeddedFont>
    <p:embeddedFont>
      <p:font typeface="DIN Medium" panose="02020500000000000000" pitchFamily="18" charset="0"/>
      <p:regular r:id="rId10"/>
    </p:embeddedFont>
    <p:embeddedFont>
      <p:font typeface="DIN-Black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4304"/>
    <a:srgbClr val="CC9900"/>
    <a:srgbClr val="993366"/>
    <a:srgbClr val="336699"/>
    <a:srgbClr val="FFCCFF"/>
    <a:srgbClr val="FFFFFF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91D872-F715-4725-AA57-F1B686BFF384}" v="36" dt="2019-03-29T01:49:52.5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1" autoAdjust="0"/>
    <p:restoredTop sz="94660"/>
  </p:normalViewPr>
  <p:slideViewPr>
    <p:cSldViewPr snapToGrid="0">
      <p:cViewPr>
        <p:scale>
          <a:sx n="93" d="100"/>
          <a:sy n="93" d="100"/>
        </p:scale>
        <p:origin x="462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50FA1-6DDB-42E1-BFE5-1D44A6E5F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95EBB6-9938-4E28-A7B5-878F0EBF40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1F13F-4EA5-46F5-95F1-E31863B89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C56B2-56E3-4AF0-87F6-598AA8D02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37065-F488-4247-A85F-BD12AD384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3077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89840-8C4D-4C1B-AD93-AD1C42C95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F4519-F5E0-42DD-B11B-C275CDB7F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166BA-D8E5-4130-9947-D3D9E367A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5ACE2-64D6-4D4B-9672-57F45C57F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FB3D0-A48C-40B7-9B51-77034481C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781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AE0C87-55B9-4C34-94F4-1B3F1DA8A7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DBE435-00CF-4E2D-BF6F-BFB9590D9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A3B4B-51A5-48DD-AC6D-676FF85A1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65368-8C71-42D7-A48E-BFF3DEA7C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0BBF0-A94F-4DF5-B1B8-E1732744A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8779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764C5-7E3E-4A9D-9F4B-3B9D6FDF1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5B5C2-78D2-4D19-80A6-699F55947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17DF1-8E10-4FE1-ADD3-D3F474439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E30B2-E9D4-488F-9D9B-0922B0724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02DB1-0498-4673-99BB-3674A80A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5962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FBAC-1AF6-4716-89BC-0AE718A68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8E0F4-2978-439A-8FD9-0E716EBCD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1F6FE-D946-4F9B-8183-AFE847A36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04A01-D177-4493-8E0C-2B186BE3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1CC10-AA65-4848-9E9A-7545AAF47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3255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B84B2-734D-44DF-BD41-6850EC398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BDD0F-4DC2-439F-AE95-CE700E54D7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C1E155-AAB5-41BA-9E00-F690CA4E7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7C9CA6-E774-4E47-94F8-6E8DE1CD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A228A-D910-4638-90A2-8BC676236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85C68-FCC8-40D9-BCF2-B8737CFF9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7079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29F8-0ED9-4E0A-8088-860731615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895F6-5FAC-43D8-93FB-0F7129112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FAFBC5-39DB-4CFF-AACC-0B4B1B9452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65A5BE-91BA-40E3-9ACF-2B5E9B662A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F5DDC9-9C1F-4DD1-9851-50B6A05CBE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1907A5-FE23-4F4B-A84C-0138660AC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EFB6E0-D6BA-4928-94AB-D369CC9B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07EFC0-A0CB-49EB-B8F9-B03A7C6B7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8516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DE56A-907B-4583-820D-43E0AD902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71C503-A520-40CB-BF76-5A74C2FCD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E7F6B-E643-4723-9E87-DBED729F6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A16F5D-1716-4C8D-B709-577CCF022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7861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A23314-A224-4689-9FF0-38262DBEC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A00424-2DB4-4E2A-A290-09222BD98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9F4C6-57CA-43D5-9EEE-B8B64C982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4033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CDB19-4584-41CC-90EF-3C6F6A46C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E8AEF-C629-43F0-84CB-C85B2C642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DF8F4-FC22-456A-A0EA-7039FC2044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2F2BF9-A5C2-4A9A-8A86-7E04AABD9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73A388-1EE4-48C0-B7F5-0712A9809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908AB-B69F-497E-9FC8-BABD36EEB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34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591BB-7D06-4BBC-87E8-9C69C873D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63B48-1B3F-4846-88F5-6025138339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FFEDED-C8ED-4150-AADC-49FEAEFF3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6EB9E-2226-4C4F-8BC7-0F8684DB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48D979-D222-4003-83D2-94B3CE184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8F271E-4523-4849-8E29-D6D2975F1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288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43FFFB-07AC-41FF-AAD2-EE65C9182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39184-7D53-45D0-8666-5400C2295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38C96C-1CA2-4E31-84A7-51FDF996ED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936E5-BDE5-4AF4-9B5E-0E087A13E4EC}" type="datetimeFigureOut">
              <a:rPr lang="en-AU" smtClean="0"/>
              <a:t>29/03/2019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2E272-89AE-4BC9-8ABC-ACD36DE76B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FEDF4-0372-4063-ABD0-E0344D018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E877C-8070-40F9-8DDB-834027A18F3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7419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C843472-9B49-4673-9822-96832F560BC7}"/>
              </a:ext>
            </a:extLst>
          </p:cNvPr>
          <p:cNvSpPr/>
          <p:nvPr/>
        </p:nvSpPr>
        <p:spPr>
          <a:xfrm>
            <a:off x="0" y="216039"/>
            <a:ext cx="12192000" cy="13816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54FC72F-53D4-4E4B-BC59-71A530B7E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238" y="216038"/>
            <a:ext cx="7828627" cy="10800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400" dirty="0">
                <a:latin typeface="DIN-Black" pitchFamily="2" charset="0"/>
                <a:ea typeface="Adobe Fan Heiti Std B" panose="020B0700000000000000" pitchFamily="34" charset="-128"/>
              </a:rPr>
              <a:t>DESIGNING AN AUDIO-VISUAL PERFORMANCE INSTRUMENT FOR AUGMENTED REALITY</a:t>
            </a:r>
            <a:endParaRPr lang="en-AU" sz="2400" dirty="0">
              <a:latin typeface="DIN-Black" pitchFamily="2" charset="0"/>
              <a:ea typeface="Adobe Fan Heiti Std B" panose="020B0700000000000000" pitchFamily="34" charset="-128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F11B0AA-0255-4F22-BEF6-767F00BEA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674" y="472414"/>
            <a:ext cx="1004579" cy="788455"/>
          </a:xfrm>
        </p:spPr>
      </p:pic>
      <p:sp>
        <p:nvSpPr>
          <p:cNvPr id="17" name="Title 3">
            <a:extLst>
              <a:ext uri="{FF2B5EF4-FFF2-40B4-BE49-F238E27FC236}">
                <a16:creationId xmlns:a16="http://schemas.microsoft.com/office/drawing/2014/main" id="{ED934928-2940-46C3-84DE-45931B017436}"/>
              </a:ext>
            </a:extLst>
          </p:cNvPr>
          <p:cNvSpPr txBox="1">
            <a:spLocks/>
          </p:cNvSpPr>
          <p:nvPr/>
        </p:nvSpPr>
        <p:spPr>
          <a:xfrm>
            <a:off x="673239" y="1129503"/>
            <a:ext cx="1894116" cy="333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r>
              <a:rPr lang="en-US" sz="1800" dirty="0">
                <a:latin typeface="DIN Medium" panose="02020500000000000000" pitchFamily="18" charset="0"/>
                <a:ea typeface="Adobe Fan Heiti Std B" panose="020B0700000000000000" pitchFamily="34" charset="-128"/>
              </a:rPr>
              <a:t>Matthew Hughes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44378EA2-4906-4EB0-ACB8-F980D1E440E0}"/>
              </a:ext>
            </a:extLst>
          </p:cNvPr>
          <p:cNvSpPr txBox="1">
            <a:spLocks/>
          </p:cNvSpPr>
          <p:nvPr/>
        </p:nvSpPr>
        <p:spPr>
          <a:xfrm>
            <a:off x="2567355" y="1146709"/>
            <a:ext cx="3361172" cy="333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r>
              <a:rPr lang="en-US" sz="1200" dirty="0">
                <a:latin typeface="DIN" panose="00000400000000000000" pitchFamily="2" charset="0"/>
                <a:ea typeface="Adobe Fan Heiti Std B" panose="020B0700000000000000" pitchFamily="34" charset="-128"/>
              </a:rPr>
              <a:t>matthew.d.hughes@student.uts.edu.au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B01FCCA-0073-4519-963B-3BE70BD0E5A1}"/>
              </a:ext>
            </a:extLst>
          </p:cNvPr>
          <p:cNvSpPr/>
          <p:nvPr/>
        </p:nvSpPr>
        <p:spPr>
          <a:xfrm>
            <a:off x="774209" y="1756881"/>
            <a:ext cx="5204357" cy="486625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AF52A01-C88B-458C-91DC-0C01AF3F0E6F}"/>
              </a:ext>
            </a:extLst>
          </p:cNvPr>
          <p:cNvSpPr/>
          <p:nvPr/>
        </p:nvSpPr>
        <p:spPr>
          <a:xfrm>
            <a:off x="6209405" y="1756881"/>
            <a:ext cx="5204356" cy="486625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6" name="School showcase Airsticks demo">
            <a:hlinkClick r:id="" action="ppaction://media"/>
            <a:extLst>
              <a:ext uri="{FF2B5EF4-FFF2-40B4-BE49-F238E27FC236}">
                <a16:creationId xmlns:a16="http://schemas.microsoft.com/office/drawing/2014/main" id="{BCECDC2E-3A2E-4A2B-9D0C-ED625F8890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17322" y="1873953"/>
            <a:ext cx="4582276" cy="257551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C701663-947D-454C-938C-8D15E99F6E77}"/>
              </a:ext>
            </a:extLst>
          </p:cNvPr>
          <p:cNvSpPr txBox="1"/>
          <p:nvPr/>
        </p:nvSpPr>
        <p:spPr>
          <a:xfrm>
            <a:off x="996594" y="1927095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36699"/>
                </a:solidFill>
                <a:latin typeface="DIN-Black" pitchFamily="2" charset="0"/>
              </a:rPr>
              <a:t>MOTIVATION</a:t>
            </a:r>
            <a:endParaRPr lang="en-AU" dirty="0">
              <a:solidFill>
                <a:srgbClr val="336699"/>
              </a:solidFill>
              <a:latin typeface="DIN-Black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5FDB29B-B4F2-409B-AF70-C4D345C7F6BA}"/>
              </a:ext>
            </a:extLst>
          </p:cNvPr>
          <p:cNvSpPr txBox="1"/>
          <p:nvPr/>
        </p:nvSpPr>
        <p:spPr>
          <a:xfrm>
            <a:off x="1130054" y="2296427"/>
            <a:ext cx="45053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DIN" panose="00000400000000000000" pitchFamily="2" charset="0"/>
              </a:rPr>
              <a:t>Incorporating augmented reality (AR) into a musical performance increases immersion and performance spectacle</a:t>
            </a:r>
          </a:p>
          <a:p>
            <a:pPr marL="285750" indent="-285750">
              <a:buClr>
                <a:srgbClr val="336699"/>
              </a:buClr>
              <a:buFont typeface="Arial" panose="020B0604020202020204" pitchFamily="34" charset="0"/>
              <a:buChar char="•"/>
            </a:pPr>
            <a:r>
              <a:rPr lang="en-US" sz="1400" dirty="0" err="1">
                <a:latin typeface="DIN" panose="00000400000000000000" pitchFamily="2" charset="0"/>
              </a:rPr>
              <a:t>Physicalising</a:t>
            </a:r>
            <a:r>
              <a:rPr lang="en-US" sz="1400" dirty="0">
                <a:latin typeface="DIN" panose="00000400000000000000" pitchFamily="2" charset="0"/>
              </a:rPr>
              <a:t> electronic music with visualisations increases transparency between gesture and sound for both the performer and the audience</a:t>
            </a:r>
          </a:p>
          <a:p>
            <a:pPr marL="285750" indent="-285750">
              <a:buClr>
                <a:srgbClr val="336699"/>
              </a:buClr>
              <a:buFont typeface="Arial" panose="020B0604020202020204" pitchFamily="34" charset="0"/>
              <a:buChar char="•"/>
            </a:pPr>
            <a:endParaRPr lang="en-AU" sz="1400" dirty="0">
              <a:latin typeface="DIN" panose="000004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754B1FF-AD0E-44C8-AA45-D67D04875CE3}"/>
              </a:ext>
            </a:extLst>
          </p:cNvPr>
          <p:cNvSpPr txBox="1"/>
          <p:nvPr/>
        </p:nvSpPr>
        <p:spPr>
          <a:xfrm>
            <a:off x="996594" y="4080139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93366"/>
                </a:solidFill>
                <a:latin typeface="DIN-Black" pitchFamily="2" charset="0"/>
              </a:rPr>
              <a:t>OBJECTIVES</a:t>
            </a:r>
            <a:endParaRPr lang="en-AU" dirty="0">
              <a:solidFill>
                <a:srgbClr val="993366"/>
              </a:solidFill>
              <a:latin typeface="DIN-Black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5F955B6-FA4D-4927-982D-AB140A4B46A2}"/>
              </a:ext>
            </a:extLst>
          </p:cNvPr>
          <p:cNvSpPr txBox="1"/>
          <p:nvPr/>
        </p:nvSpPr>
        <p:spPr>
          <a:xfrm>
            <a:off x="1130054" y="4471920"/>
            <a:ext cx="450532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Clr>
                <a:srgbClr val="993366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DIN" panose="00000400000000000000" pitchFamily="2" charset="0"/>
              </a:rPr>
              <a:t>Develop an interactive software system for creating live music visualisations in AR</a:t>
            </a:r>
          </a:p>
          <a:p>
            <a:pPr marL="285750" indent="-285750">
              <a:spcAft>
                <a:spcPts val="1200"/>
              </a:spcAft>
              <a:buClr>
                <a:srgbClr val="993366"/>
              </a:buClr>
              <a:buFont typeface="Arial" panose="020B0604020202020204" pitchFamily="34" charset="0"/>
              <a:buChar char="•"/>
            </a:pPr>
            <a:r>
              <a:rPr lang="en-AU" sz="1400" dirty="0">
                <a:latin typeface="DIN" panose="00000400000000000000" pitchFamily="2" charset="0"/>
              </a:rPr>
              <a:t>Investigate the experiences of artists incorporating AR into the development of performances</a:t>
            </a:r>
          </a:p>
          <a:p>
            <a:pPr marL="285750" indent="-285750">
              <a:spcAft>
                <a:spcPts val="1200"/>
              </a:spcAft>
              <a:buClr>
                <a:srgbClr val="993366"/>
              </a:buClr>
              <a:buFont typeface="Arial" panose="020B0604020202020204" pitchFamily="34" charset="0"/>
              <a:buChar char="•"/>
            </a:pPr>
            <a:r>
              <a:rPr lang="en-AU" sz="1400" dirty="0">
                <a:latin typeface="DIN" panose="00000400000000000000" pitchFamily="2" charset="0"/>
              </a:rPr>
              <a:t>Examine how the system influences both performer and audience experiences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AEED924-A9DC-4166-964E-C7E1AD0782CF}"/>
              </a:ext>
            </a:extLst>
          </p:cNvPr>
          <p:cNvSpPr txBox="1"/>
          <p:nvPr/>
        </p:nvSpPr>
        <p:spPr>
          <a:xfrm>
            <a:off x="6517322" y="4532802"/>
            <a:ext cx="4373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4304"/>
                </a:solidFill>
                <a:latin typeface="DIN-Black" pitchFamily="2" charset="0"/>
              </a:rPr>
              <a:t>CASE STUDY EXAMPLE: THE AIRSTICKS</a:t>
            </a:r>
            <a:endParaRPr lang="en-AU" dirty="0">
              <a:solidFill>
                <a:srgbClr val="C04304"/>
              </a:solidFill>
              <a:latin typeface="DIN-Black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4A22B24-817E-4D75-BF7D-DF9BA2F8BBCA}"/>
              </a:ext>
            </a:extLst>
          </p:cNvPr>
          <p:cNvSpPr txBox="1"/>
          <p:nvPr/>
        </p:nvSpPr>
        <p:spPr>
          <a:xfrm>
            <a:off x="6594276" y="4907064"/>
            <a:ext cx="450532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Clr>
                <a:srgbClr val="C04304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DIN" panose="00000400000000000000" pitchFamily="2" charset="0"/>
              </a:rPr>
              <a:t>The AR environment is projected onto transparent projection fabric (scrim)</a:t>
            </a:r>
          </a:p>
          <a:p>
            <a:pPr marL="285750" indent="-285750">
              <a:spcAft>
                <a:spcPts val="1200"/>
              </a:spcAft>
              <a:buClr>
                <a:srgbClr val="C04304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DIN" panose="00000400000000000000" pitchFamily="2" charset="0"/>
              </a:rPr>
              <a:t>Mappings based on low-level musical performance metaphors (e.g. striking mallet percussion) are assessed alongside complex interactions grounded in high-level performance metaphors (e.g. looping)</a:t>
            </a:r>
            <a:endParaRPr lang="en-AU" sz="1400" dirty="0">
              <a:latin typeface="DIN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64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7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143</Words>
  <Application>Microsoft Office PowerPoint</Application>
  <PresentationFormat>Widescreen</PresentationFormat>
  <Paragraphs>13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DIN Medium</vt:lpstr>
      <vt:lpstr>DIN</vt:lpstr>
      <vt:lpstr>Calibri Light</vt:lpstr>
      <vt:lpstr>DIN-Black</vt:lpstr>
      <vt:lpstr>Arial</vt:lpstr>
      <vt:lpstr>Calibri</vt:lpstr>
      <vt:lpstr>Office Theme</vt:lpstr>
      <vt:lpstr>DESIGNING AN AUDIO-VISUAL PERFORMANCE INSTRUMENT FOR AUGMENTED REALITY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Designing an audio-visual instrument for augmented reality</dc:title>
  <dc:creator>Matt Hughes</dc:creator>
  <cp:lastModifiedBy>Matt Hughes</cp:lastModifiedBy>
  <cp:revision>4</cp:revision>
  <dcterms:created xsi:type="dcterms:W3CDTF">2019-03-29T00:13:48Z</dcterms:created>
  <dcterms:modified xsi:type="dcterms:W3CDTF">2019-03-29T02:26:59Z</dcterms:modified>
</cp:coreProperties>
</file>

<file path=docProps/thumbnail.jpeg>
</file>